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4" r:id="rId4"/>
    <p:sldId id="275" r:id="rId5"/>
    <p:sldId id="258" r:id="rId6"/>
    <p:sldId id="259" r:id="rId7"/>
    <p:sldId id="261" r:id="rId8"/>
    <p:sldId id="273" r:id="rId9"/>
    <p:sldId id="266" r:id="rId10"/>
    <p:sldId id="267" r:id="rId11"/>
    <p:sldId id="262" r:id="rId12"/>
    <p:sldId id="263" r:id="rId13"/>
    <p:sldId id="264" r:id="rId14"/>
    <p:sldId id="268" r:id="rId15"/>
    <p:sldId id="269" r:id="rId16"/>
    <p:sldId id="270" r:id="rId17"/>
    <p:sldId id="260"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FB99839-61ED-4B0F-8E5B-AE3544240CB2}" type="datetimeFigureOut">
              <a:rPr lang="en-US" smtClean="0"/>
              <a:pPr/>
              <a:t>5/2/2011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E6669F2-448B-4719-9763-C883039102F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B99839-61ED-4B0F-8E5B-AE3544240CB2}"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6669F2-448B-4719-9763-C883039102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FB99839-61ED-4B0F-8E5B-AE3544240CB2}" type="datetimeFigureOut">
              <a:rPr lang="en-US" smtClean="0"/>
              <a:pPr/>
              <a:t>5/2/2011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E6669F2-448B-4719-9763-C883039102F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FB99839-61ED-4B0F-8E5B-AE3544240CB2}"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E6669F2-448B-4719-9763-C883039102F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FB99839-61ED-4B0F-8E5B-AE3544240CB2}" type="datetimeFigureOut">
              <a:rPr lang="en-US" smtClean="0"/>
              <a:pPr/>
              <a:t>5/2/2011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E6669F2-448B-4719-9763-C883039102F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FB99839-61ED-4B0F-8E5B-AE3544240CB2}" type="datetimeFigureOut">
              <a:rPr lang="en-US" smtClean="0"/>
              <a:pPr/>
              <a:t>5/2/2011</a:t>
            </a:fld>
            <a:endParaRPr lang="en-US"/>
          </a:p>
        </p:txBody>
      </p:sp>
      <p:sp>
        <p:nvSpPr>
          <p:cNvPr id="10" name="Slide Number Placeholder 9"/>
          <p:cNvSpPr>
            <a:spLocks noGrp="1"/>
          </p:cNvSpPr>
          <p:nvPr>
            <p:ph type="sldNum" sz="quarter" idx="16"/>
          </p:nvPr>
        </p:nvSpPr>
        <p:spPr/>
        <p:txBody>
          <a:bodyPr rtlCol="0"/>
          <a:lstStyle/>
          <a:p>
            <a:fld id="{9E6669F2-448B-4719-9763-C883039102F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FB99839-61ED-4B0F-8E5B-AE3544240CB2}" type="datetimeFigureOut">
              <a:rPr lang="en-US" smtClean="0"/>
              <a:pPr/>
              <a:t>5/2/2011</a:t>
            </a:fld>
            <a:endParaRPr lang="en-US"/>
          </a:p>
        </p:txBody>
      </p:sp>
      <p:sp>
        <p:nvSpPr>
          <p:cNvPr id="12" name="Slide Number Placeholder 11"/>
          <p:cNvSpPr>
            <a:spLocks noGrp="1"/>
          </p:cNvSpPr>
          <p:nvPr>
            <p:ph type="sldNum" sz="quarter" idx="16"/>
          </p:nvPr>
        </p:nvSpPr>
        <p:spPr/>
        <p:txBody>
          <a:bodyPr rtlCol="0"/>
          <a:lstStyle/>
          <a:p>
            <a:fld id="{9E6669F2-448B-4719-9763-C883039102F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FB99839-61ED-4B0F-8E5B-AE3544240CB2}" type="datetimeFigureOut">
              <a:rPr lang="en-US" smtClean="0"/>
              <a:pPr/>
              <a:t>5/2/2011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E6669F2-448B-4719-9763-C883039102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B99839-61ED-4B0F-8E5B-AE3544240CB2}" type="datetimeFigureOut">
              <a:rPr lang="en-US" smtClean="0"/>
              <a:pPr/>
              <a:t>5/2/2011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E6669F2-448B-4719-9763-C883039102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FB99839-61ED-4B0F-8E5B-AE3544240CB2}"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E6669F2-448B-4719-9763-C883039102F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FB99839-61ED-4B0F-8E5B-AE3544240CB2}" type="datetimeFigureOut">
              <a:rPr lang="en-US" smtClean="0"/>
              <a:pPr/>
              <a:t>5/2/2011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E6669F2-448B-4719-9763-C883039102F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FB99839-61ED-4B0F-8E5B-AE3544240CB2}" type="datetimeFigureOut">
              <a:rPr lang="en-US" smtClean="0"/>
              <a:pPr/>
              <a:t>5/2/2011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E6669F2-448B-4719-9763-C883039102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www.uncp.edu/home/rwb/Trenches_WW1_Diagram.gif" TargetMode="External"/><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War I</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graphicFrame>
        <p:nvGraphicFramePr>
          <p:cNvPr id="5" name="Content Placeholder 4"/>
          <p:cNvGraphicFramePr>
            <a:graphicFrameLocks noGrp="1"/>
          </p:cNvGraphicFramePr>
          <p:nvPr>
            <p:ph sz="quarter" idx="1"/>
          </p:nvPr>
        </p:nvGraphicFramePr>
        <p:xfrm>
          <a:off x="228600" y="1219200"/>
          <a:ext cx="8534400" cy="5334000"/>
        </p:xfrm>
        <a:graphic>
          <a:graphicData uri="http://schemas.openxmlformats.org/drawingml/2006/table">
            <a:tbl>
              <a:tblPr/>
              <a:tblGrid>
                <a:gridCol w="2560321"/>
                <a:gridCol w="3129279"/>
                <a:gridCol w="2844800"/>
              </a:tblGrid>
              <a:tr h="887075">
                <a:tc>
                  <a:txBody>
                    <a:bodyPr/>
                    <a:lstStyle/>
                    <a:p>
                      <a:pPr marL="0" marR="0" algn="ctr">
                        <a:spcBef>
                          <a:spcPts val="0"/>
                        </a:spcBef>
                        <a:spcAft>
                          <a:spcPts val="0"/>
                        </a:spcAft>
                      </a:pPr>
                      <a:r>
                        <a:rPr lang="en-US" sz="2400" b="1" dirty="0">
                          <a:latin typeface="Calibri"/>
                          <a:ea typeface="Times New Roman"/>
                          <a:cs typeface="Times New Roman"/>
                        </a:rPr>
                        <a:t>Key Terms and Changes</a:t>
                      </a:r>
                      <a:endParaRPr lang="en-US" sz="20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2400" b="1" dirty="0">
                          <a:latin typeface="Calibri"/>
                          <a:ea typeface="Times New Roman"/>
                          <a:cs typeface="Times New Roman"/>
                        </a:rPr>
                        <a:t>Definition</a:t>
                      </a:r>
                      <a:endParaRPr lang="en-US" sz="20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algn="ctr">
                        <a:spcBef>
                          <a:spcPts val="0"/>
                        </a:spcBef>
                        <a:spcAft>
                          <a:spcPts val="0"/>
                        </a:spcAft>
                      </a:pPr>
                      <a:r>
                        <a:rPr lang="en-US" sz="2400" b="1" dirty="0">
                          <a:latin typeface="Calibri"/>
                          <a:ea typeface="Times New Roman"/>
                          <a:cs typeface="Times New Roman"/>
                        </a:rPr>
                        <a:t>Impact</a:t>
                      </a:r>
                      <a:endParaRPr lang="en-US" sz="20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r>
              <a:tr h="2541099">
                <a:tc>
                  <a:txBody>
                    <a:bodyPr/>
                    <a:lstStyle/>
                    <a:p>
                      <a:pPr marL="0" marR="0">
                        <a:spcBef>
                          <a:spcPts val="0"/>
                        </a:spcBef>
                        <a:spcAft>
                          <a:spcPts val="0"/>
                        </a:spcAft>
                      </a:pPr>
                      <a:r>
                        <a:rPr lang="en-US" sz="2400" u="sng" dirty="0">
                          <a:latin typeface="Calibri"/>
                          <a:ea typeface="Times New Roman"/>
                          <a:cs typeface="Times New Roman"/>
                        </a:rPr>
                        <a:t>Rationing</a:t>
                      </a:r>
                      <a:endParaRPr lang="en-US" sz="20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647700" algn="l"/>
                        </a:tabLst>
                      </a:pPr>
                      <a:r>
                        <a:rPr lang="en-US" sz="2400" u="sng" dirty="0">
                          <a:latin typeface="Calibri"/>
                          <a:ea typeface="Times New Roman"/>
                          <a:cs typeface="Times New Roman"/>
                        </a:rPr>
                        <a:t>Government-controlled limits on the amount of certain goods that civilians could buy during wartime</a:t>
                      </a:r>
                      <a:endParaRPr lang="en-US" sz="20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latin typeface="Calibri"/>
                          <a:ea typeface="Times New Roman"/>
                          <a:cs typeface="Times New Roman"/>
                        </a:rPr>
                        <a:t>People in America ate and bought less to try to provide more for the soldiers</a:t>
                      </a:r>
                      <a:endParaRPr lang="en-US" sz="20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826">
                <a:tc>
                  <a:txBody>
                    <a:bodyPr/>
                    <a:lstStyle/>
                    <a:p>
                      <a:pPr marL="0" marR="0">
                        <a:spcBef>
                          <a:spcPts val="0"/>
                        </a:spcBef>
                        <a:spcAft>
                          <a:spcPts val="0"/>
                        </a:spcAft>
                      </a:pPr>
                      <a:r>
                        <a:rPr lang="en-US" sz="2400" u="sng" dirty="0">
                          <a:latin typeface="Calibri"/>
                          <a:ea typeface="Times New Roman"/>
                          <a:cs typeface="Times New Roman"/>
                        </a:rPr>
                        <a:t>Victory gardens</a:t>
                      </a:r>
                      <a:endParaRPr lang="en-US" sz="20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u="sng" dirty="0">
                          <a:latin typeface="Calibri"/>
                          <a:ea typeface="Times New Roman"/>
                          <a:cs typeface="Times New Roman"/>
                        </a:rPr>
                        <a:t>Food gardens planted during wartime to grow extra food </a:t>
                      </a:r>
                      <a:endParaRPr lang="en-US" sz="20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Calibri"/>
                          <a:ea typeface="Times New Roman"/>
                          <a:cs typeface="Times New Roman"/>
                        </a:rPr>
                        <a:t>More of the public food supply could be sent to the soldiers</a:t>
                      </a:r>
                      <a:endParaRPr lang="en-US" sz="20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blsciblogs.baruch.cuny.edu/his1005fall2010/files/2010/10/Destroy_this_mad_brute_WWI_propaganda_poster_US_version.jpg"/>
          <p:cNvPicPr>
            <a:picLocks noChangeAspect="1" noChangeArrowheads="1"/>
          </p:cNvPicPr>
          <p:nvPr/>
        </p:nvPicPr>
        <p:blipFill>
          <a:blip r:embed="rId2" cstate="print"/>
          <a:srcRect/>
          <a:stretch>
            <a:fillRect/>
          </a:stretch>
        </p:blipFill>
        <p:spPr bwMode="auto">
          <a:xfrm>
            <a:off x="2057400" y="0"/>
            <a:ext cx="4495800" cy="685074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listphile.com/Propaganda_Poster_Collections_Online/UK_WWI_Propaganda_Posters/image/uk_wwi.jpg"/>
          <p:cNvPicPr>
            <a:picLocks noChangeAspect="1" noChangeArrowheads="1"/>
          </p:cNvPicPr>
          <p:nvPr/>
        </p:nvPicPr>
        <p:blipFill>
          <a:blip r:embed="rId2" cstate="print"/>
          <a:srcRect/>
          <a:stretch>
            <a:fillRect/>
          </a:stretch>
        </p:blipFill>
        <p:spPr bwMode="auto">
          <a:xfrm>
            <a:off x="2362200" y="0"/>
            <a:ext cx="4191000" cy="664972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blogs.chron.com/txpotomac/WWI2.jpg"/>
          <p:cNvPicPr>
            <a:picLocks noChangeAspect="1" noChangeArrowheads="1"/>
          </p:cNvPicPr>
          <p:nvPr/>
        </p:nvPicPr>
        <p:blipFill>
          <a:blip r:embed="rId2" cstate="print"/>
          <a:srcRect/>
          <a:stretch>
            <a:fillRect/>
          </a:stretch>
        </p:blipFill>
        <p:spPr bwMode="auto">
          <a:xfrm>
            <a:off x="2438400" y="0"/>
            <a:ext cx="4648200" cy="678637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 Cont.</a:t>
            </a:r>
            <a:endParaRPr lang="en-US" dirty="0"/>
          </a:p>
        </p:txBody>
      </p:sp>
      <p:graphicFrame>
        <p:nvGraphicFramePr>
          <p:cNvPr id="5" name="Content Placeholder 4"/>
          <p:cNvGraphicFramePr>
            <a:graphicFrameLocks noGrp="1"/>
          </p:cNvGraphicFramePr>
          <p:nvPr>
            <p:ph sz="quarter" idx="1"/>
          </p:nvPr>
        </p:nvGraphicFramePr>
        <p:xfrm>
          <a:off x="457199" y="1600200"/>
          <a:ext cx="8305800" cy="5142807"/>
        </p:xfrm>
        <a:graphic>
          <a:graphicData uri="http://schemas.openxmlformats.org/drawingml/2006/table">
            <a:tbl>
              <a:tblPr/>
              <a:tblGrid>
                <a:gridCol w="1828801"/>
                <a:gridCol w="3352800"/>
                <a:gridCol w="3124199"/>
              </a:tblGrid>
              <a:tr h="3435927">
                <a:tc>
                  <a:txBody>
                    <a:bodyPr/>
                    <a:lstStyle/>
                    <a:p>
                      <a:pPr marL="0" marR="0">
                        <a:spcBef>
                          <a:spcPts val="0"/>
                        </a:spcBef>
                        <a:spcAft>
                          <a:spcPts val="0"/>
                        </a:spcAft>
                      </a:pPr>
                      <a:r>
                        <a:rPr lang="en-US" sz="2800" u="sng" dirty="0">
                          <a:latin typeface="Calibri"/>
                          <a:ea typeface="Times New Roman"/>
                          <a:cs typeface="Times New Roman"/>
                        </a:rPr>
                        <a:t>Role of Women</a:t>
                      </a:r>
                      <a:endParaRPr lang="en-US" sz="24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u="sng" dirty="0">
                          <a:latin typeface="Calibri"/>
                          <a:ea typeface="Times New Roman"/>
                          <a:cs typeface="Times New Roman"/>
                        </a:rPr>
                        <a:t>Women were previously </a:t>
                      </a:r>
                      <a:r>
                        <a:rPr lang="en-US" sz="2800" u="sng" dirty="0" smtClean="0">
                          <a:latin typeface="Calibri"/>
                          <a:ea typeface="Times New Roman"/>
                          <a:cs typeface="Times New Roman"/>
                        </a:rPr>
                        <a:t>taking </a:t>
                      </a:r>
                      <a:r>
                        <a:rPr lang="en-US" sz="2800" u="sng" dirty="0">
                          <a:latin typeface="Calibri"/>
                          <a:ea typeface="Times New Roman"/>
                          <a:cs typeface="Times New Roman"/>
                        </a:rPr>
                        <a:t>care of </a:t>
                      </a:r>
                      <a:r>
                        <a:rPr lang="en-US" sz="2800" u="sng" dirty="0" smtClean="0">
                          <a:latin typeface="Calibri"/>
                          <a:ea typeface="Times New Roman"/>
                          <a:cs typeface="Times New Roman"/>
                        </a:rPr>
                        <a:t>housework but with the men at work they took</a:t>
                      </a:r>
                      <a:r>
                        <a:rPr lang="en-US" sz="2800" u="sng" baseline="0" dirty="0" smtClean="0">
                          <a:latin typeface="Calibri"/>
                          <a:ea typeface="Times New Roman"/>
                          <a:cs typeface="Times New Roman"/>
                        </a:rPr>
                        <a:t> over their jobs</a:t>
                      </a:r>
                      <a:endParaRPr lang="en-US" sz="24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Calibri"/>
                          <a:ea typeface="Times New Roman"/>
                          <a:cs typeface="Times New Roman"/>
                        </a:rPr>
                        <a:t>With the men gone fighting in the war, women started working in the factories and doing physical labor that they had not done before, this changed the way society that about women and what women were capable of</a:t>
                      </a:r>
                      <a:endParaRPr lang="en-US" sz="1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8473">
                <a:tc>
                  <a:txBody>
                    <a:bodyPr/>
                    <a:lstStyle/>
                    <a:p>
                      <a:pPr marL="0" marR="0">
                        <a:spcBef>
                          <a:spcPts val="0"/>
                        </a:spcBef>
                        <a:spcAft>
                          <a:spcPts val="0"/>
                        </a:spcAft>
                      </a:pPr>
                      <a:r>
                        <a:rPr lang="en-US" sz="2800" u="sng" dirty="0">
                          <a:latin typeface="Calibri"/>
                          <a:ea typeface="Times New Roman"/>
                          <a:cs typeface="Times New Roman"/>
                        </a:rPr>
                        <a:t>Production</a:t>
                      </a:r>
                      <a:endParaRPr lang="en-US" sz="24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u="sng" dirty="0">
                          <a:latin typeface="Calibri"/>
                          <a:ea typeface="Times New Roman"/>
                          <a:cs typeface="Times New Roman"/>
                        </a:rPr>
                        <a:t>The amount of goods being </a:t>
                      </a:r>
                      <a:r>
                        <a:rPr lang="en-US" sz="2800" u="sng" dirty="0" smtClean="0">
                          <a:latin typeface="Calibri"/>
                          <a:ea typeface="Times New Roman"/>
                          <a:cs typeface="Times New Roman"/>
                        </a:rPr>
                        <a:t>created, increased during the war</a:t>
                      </a:r>
                      <a:endParaRPr lang="en-US" sz="2400" u="sng"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latin typeface="Calibri"/>
                          <a:ea typeface="Times New Roman"/>
                          <a:cs typeface="Times New Roman"/>
                        </a:rPr>
                        <a:t>Increased during the war so the soldiers would have all the supplies they needed</a:t>
                      </a:r>
                      <a:endParaRPr lang="en-US" sz="1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Opposition to the War</a:t>
            </a:r>
            <a:endParaRPr lang="en-US" dirty="0"/>
          </a:p>
        </p:txBody>
      </p:sp>
      <p:graphicFrame>
        <p:nvGraphicFramePr>
          <p:cNvPr id="4" name="Content Placeholder 3"/>
          <p:cNvGraphicFramePr>
            <a:graphicFrameLocks noGrp="1"/>
          </p:cNvGraphicFramePr>
          <p:nvPr>
            <p:ph sz="quarter" idx="1"/>
          </p:nvPr>
        </p:nvGraphicFramePr>
        <p:xfrm>
          <a:off x="457199" y="1752600"/>
          <a:ext cx="8077200" cy="4838700"/>
        </p:xfrm>
        <a:graphic>
          <a:graphicData uri="http://schemas.openxmlformats.org/drawingml/2006/table">
            <a:tbl>
              <a:tblPr/>
              <a:tblGrid>
                <a:gridCol w="4038600"/>
                <a:gridCol w="4038600"/>
              </a:tblGrid>
              <a:tr h="381000">
                <a:tc gridSpan="2">
                  <a:txBody>
                    <a:bodyPr/>
                    <a:lstStyle/>
                    <a:p>
                      <a:pPr marL="0" marR="0" algn="ctr">
                        <a:spcBef>
                          <a:spcPts val="0"/>
                        </a:spcBef>
                        <a:spcAft>
                          <a:spcPts val="0"/>
                        </a:spcAft>
                      </a:pPr>
                      <a:r>
                        <a:rPr lang="en-US" sz="2000" b="1" dirty="0">
                          <a:latin typeface="Calibri"/>
                          <a:ea typeface="Times New Roman"/>
                          <a:cs typeface="Times New Roman"/>
                        </a:rPr>
                        <a:t>Opposition to the War</a:t>
                      </a:r>
                      <a:endParaRPr lang="en-US" sz="1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hMerge="1">
                  <a:txBody>
                    <a:bodyPr/>
                    <a:lstStyle/>
                    <a:p>
                      <a:endParaRPr lang="en-US"/>
                    </a:p>
                  </a:txBody>
                  <a:tcPr/>
                </a:tc>
              </a:tr>
              <a:tr h="856248">
                <a:tc>
                  <a:txBody>
                    <a:bodyPr/>
                    <a:lstStyle/>
                    <a:p>
                      <a:pPr marL="0" marR="0">
                        <a:spcBef>
                          <a:spcPts val="0"/>
                        </a:spcBef>
                        <a:spcAft>
                          <a:spcPts val="0"/>
                        </a:spcAft>
                      </a:pPr>
                      <a:r>
                        <a:rPr lang="en-US" sz="3200" dirty="0">
                          <a:latin typeface="Calibri"/>
                          <a:ea typeface="Times New Roman"/>
                          <a:cs typeface="Times New Roman"/>
                        </a:rPr>
                        <a:t>Freedom of Speech</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dirty="0">
                          <a:latin typeface="Calibri"/>
                          <a:ea typeface="Times New Roman"/>
                          <a:cs typeface="Times New Roman"/>
                        </a:rPr>
                        <a:t>Freedom to speak without censorship or limitation</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7852">
                <a:tc>
                  <a:txBody>
                    <a:bodyPr/>
                    <a:lstStyle/>
                    <a:p>
                      <a:pPr marL="0" marR="0">
                        <a:spcBef>
                          <a:spcPts val="0"/>
                        </a:spcBef>
                        <a:spcAft>
                          <a:spcPts val="0"/>
                        </a:spcAft>
                      </a:pPr>
                      <a:r>
                        <a:rPr lang="en-US" sz="3200" dirty="0">
                          <a:latin typeface="Calibri"/>
                          <a:ea typeface="Times New Roman"/>
                          <a:cs typeface="Times New Roman"/>
                        </a:rPr>
                        <a:t>Espionage Act</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dirty="0">
                          <a:latin typeface="Calibri"/>
                          <a:ea typeface="Times New Roman"/>
                          <a:cs typeface="Times New Roman"/>
                        </a:rPr>
                        <a:t>Act passed by Congress in 1917 enacting severe penalties for anyone engaged in disloyal activities</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7852">
                <a:tc>
                  <a:txBody>
                    <a:bodyPr/>
                    <a:lstStyle/>
                    <a:p>
                      <a:pPr marL="0" marR="0">
                        <a:spcBef>
                          <a:spcPts val="0"/>
                        </a:spcBef>
                        <a:spcAft>
                          <a:spcPts val="0"/>
                        </a:spcAft>
                      </a:pPr>
                      <a:r>
                        <a:rPr lang="en-US" sz="3200" dirty="0">
                          <a:latin typeface="Calibri"/>
                          <a:ea typeface="Times New Roman"/>
                          <a:cs typeface="Times New Roman"/>
                        </a:rPr>
                        <a:t>Sedition Act</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dirty="0">
                          <a:latin typeface="Calibri"/>
                          <a:ea typeface="Times New Roman"/>
                          <a:cs typeface="Times New Roman"/>
                        </a:rPr>
                        <a:t>1798 law that allowed the prosecution of critics of the government</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Court Cases</a:t>
            </a:r>
            <a:endParaRPr lang="en-US" dirty="0"/>
          </a:p>
        </p:txBody>
      </p:sp>
      <p:graphicFrame>
        <p:nvGraphicFramePr>
          <p:cNvPr id="4" name="Content Placeholder 3"/>
          <p:cNvGraphicFramePr>
            <a:graphicFrameLocks noGrp="1"/>
          </p:cNvGraphicFramePr>
          <p:nvPr>
            <p:ph sz="quarter" idx="1"/>
          </p:nvPr>
        </p:nvGraphicFramePr>
        <p:xfrm>
          <a:off x="381000" y="1752600"/>
          <a:ext cx="8458202" cy="4876800"/>
        </p:xfrm>
        <a:graphic>
          <a:graphicData uri="http://schemas.openxmlformats.org/drawingml/2006/table">
            <a:tbl>
              <a:tblPr/>
              <a:tblGrid>
                <a:gridCol w="3352800"/>
                <a:gridCol w="5105402"/>
              </a:tblGrid>
              <a:tr h="1950720">
                <a:tc>
                  <a:txBody>
                    <a:bodyPr/>
                    <a:lstStyle/>
                    <a:p>
                      <a:pPr marL="0" marR="0">
                        <a:spcBef>
                          <a:spcPts val="0"/>
                        </a:spcBef>
                        <a:spcAft>
                          <a:spcPts val="0"/>
                        </a:spcAft>
                      </a:pPr>
                      <a:r>
                        <a:rPr lang="en-US" sz="2800" dirty="0" err="1">
                          <a:latin typeface="Calibri"/>
                          <a:ea typeface="Times New Roman"/>
                          <a:cs typeface="Times New Roman"/>
                        </a:rPr>
                        <a:t>Schenck</a:t>
                      </a:r>
                      <a:r>
                        <a:rPr lang="en-US" sz="2800" dirty="0">
                          <a:latin typeface="Calibri"/>
                          <a:ea typeface="Times New Roman"/>
                          <a:cs typeface="Times New Roman"/>
                        </a:rPr>
                        <a:t> v. United States</a:t>
                      </a:r>
                      <a:endParaRPr lang="en-US" sz="24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a:latin typeface="Calibri"/>
                          <a:ea typeface="Times New Roman"/>
                          <a:cs typeface="Times New Roman"/>
                        </a:rPr>
                        <a:t>1919 court case in which the court limited free speech in time of war, reasoning that freedom of speech can be limited if the words present a “clear and present danger” to the country</a:t>
                      </a:r>
                      <a:endParaRPr lang="en-US" sz="240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6080">
                <a:tc>
                  <a:txBody>
                    <a:bodyPr/>
                    <a:lstStyle/>
                    <a:p>
                      <a:pPr marL="0" marR="0">
                        <a:spcBef>
                          <a:spcPts val="0"/>
                        </a:spcBef>
                        <a:spcAft>
                          <a:spcPts val="0"/>
                        </a:spcAft>
                      </a:pPr>
                      <a:r>
                        <a:rPr lang="en-US" sz="2800">
                          <a:latin typeface="Calibri"/>
                          <a:ea typeface="Times New Roman"/>
                          <a:cs typeface="Times New Roman"/>
                        </a:rPr>
                        <a:t>Debs v. United States</a:t>
                      </a:r>
                      <a:endParaRPr lang="en-US" sz="240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latin typeface="Calibri"/>
                          <a:ea typeface="Times New Roman"/>
                          <a:cs typeface="Times New Roman"/>
                        </a:rPr>
                        <a:t>1919 court case in which Debs was charged with violating the Espionage Act after giving a speech protesting US involvement in the war and praising individuals that refused to serve; the court decided that like in the </a:t>
                      </a:r>
                      <a:r>
                        <a:rPr lang="en-US" sz="2400" dirty="0" err="1">
                          <a:latin typeface="Calibri"/>
                          <a:ea typeface="Times New Roman"/>
                          <a:cs typeface="Times New Roman"/>
                        </a:rPr>
                        <a:t>Schenck</a:t>
                      </a:r>
                      <a:r>
                        <a:rPr lang="en-US" sz="2400" dirty="0">
                          <a:latin typeface="Calibri"/>
                          <a:ea typeface="Times New Roman"/>
                          <a:cs typeface="Times New Roman"/>
                        </a:rPr>
                        <a:t> case there are limits on freedom of speech during war times</a:t>
                      </a:r>
                      <a:endParaRPr lang="en-US" sz="24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World War I on the home front</a:t>
            </a:r>
            <a:endParaRPr lang="en-US" dirty="0"/>
          </a:p>
        </p:txBody>
      </p:sp>
      <p:sp>
        <p:nvSpPr>
          <p:cNvPr id="3" name="Content Placeholder 2"/>
          <p:cNvSpPr>
            <a:spLocks noGrp="1"/>
          </p:cNvSpPr>
          <p:nvPr>
            <p:ph sz="quarter" idx="1"/>
          </p:nvPr>
        </p:nvSpPr>
        <p:spPr/>
        <p:txBody>
          <a:bodyPr/>
          <a:lstStyle/>
          <a:p>
            <a:r>
              <a:rPr lang="en-US" u="sng" dirty="0" smtClean="0"/>
              <a:t>The whole nation was mobilized for war.</a:t>
            </a:r>
          </a:p>
          <a:p>
            <a:r>
              <a:rPr lang="en-US" u="sng" dirty="0" smtClean="0"/>
              <a:t>A draft was used and men were selected to join the army.</a:t>
            </a:r>
          </a:p>
          <a:p>
            <a:r>
              <a:rPr lang="en-US" dirty="0" smtClean="0"/>
              <a:t>With the men gone, women were responsible for most of the wartime jobs including working in factories.  </a:t>
            </a:r>
          </a:p>
          <a:p>
            <a:r>
              <a:rPr lang="en-US" dirty="0" smtClean="0"/>
              <a:t>Rationing- limiting resources in a country in order to send it overseas</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 of Civil Liberties</a:t>
            </a:r>
            <a:endParaRPr lang="en-US" dirty="0"/>
          </a:p>
        </p:txBody>
      </p:sp>
      <p:sp>
        <p:nvSpPr>
          <p:cNvPr id="3" name="Content Placeholder 2"/>
          <p:cNvSpPr>
            <a:spLocks noGrp="1"/>
          </p:cNvSpPr>
          <p:nvPr>
            <p:ph sz="quarter" idx="1"/>
          </p:nvPr>
        </p:nvSpPr>
        <p:spPr/>
        <p:txBody>
          <a:bodyPr/>
          <a:lstStyle/>
          <a:p>
            <a:r>
              <a:rPr lang="en-US" dirty="0" smtClean="0"/>
              <a:t>Complete </a:t>
            </a:r>
            <a:r>
              <a:rPr lang="en-US" smtClean="0"/>
              <a:t>the folder pass.  </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sz="quarter" idx="1"/>
          </p:nvPr>
        </p:nvSpPr>
        <p:spPr/>
        <p:txBody>
          <a:bodyPr/>
          <a:lstStyle/>
          <a:p>
            <a:r>
              <a:rPr lang="en-US" dirty="0" smtClean="0"/>
              <a:t>What do you think the term </a:t>
            </a:r>
            <a:r>
              <a:rPr lang="en-US" b="1" dirty="0" smtClean="0"/>
              <a:t>total war </a:t>
            </a:r>
            <a:r>
              <a:rPr lang="en-US" dirty="0" smtClean="0"/>
              <a:t>means?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sz="quarter" idx="1"/>
          </p:nvPr>
        </p:nvSpPr>
        <p:spPr/>
        <p:txBody>
          <a:bodyPr/>
          <a:lstStyle/>
          <a:p>
            <a:r>
              <a:rPr lang="en-US" dirty="0" smtClean="0"/>
              <a:t>Test will be Wednesday May 11</a:t>
            </a:r>
            <a:r>
              <a:rPr lang="en-US" baseline="30000" dirty="0" smtClean="0"/>
              <a:t>th</a:t>
            </a:r>
            <a:endParaRPr lang="en-US" dirty="0" smtClean="0"/>
          </a:p>
          <a:p>
            <a:r>
              <a:rPr lang="en-US" dirty="0" smtClean="0"/>
              <a:t>Debate will be a full class debate</a:t>
            </a:r>
          </a:p>
          <a:p>
            <a:r>
              <a:rPr lang="en-US" dirty="0" smtClean="0"/>
              <a:t>Debate topic:  Was U.S. use of the atomic bomb justified in WWII?</a:t>
            </a:r>
          </a:p>
          <a:p>
            <a:r>
              <a:rPr lang="en-US" dirty="0" smtClean="0"/>
              <a:t>Debate, Monday May 9th</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of the Day</a:t>
            </a:r>
            <a:endParaRPr lang="en-US" dirty="0"/>
          </a:p>
        </p:txBody>
      </p:sp>
      <p:sp>
        <p:nvSpPr>
          <p:cNvPr id="3" name="Content Placeholder 2"/>
          <p:cNvSpPr>
            <a:spLocks noGrp="1"/>
          </p:cNvSpPr>
          <p:nvPr>
            <p:ph sz="quarter" idx="1"/>
          </p:nvPr>
        </p:nvSpPr>
        <p:spPr/>
        <p:txBody>
          <a:bodyPr/>
          <a:lstStyle/>
          <a:p>
            <a:r>
              <a:rPr lang="en-US" dirty="0" smtClean="0"/>
              <a:t>How did WWI affect the lives of Americans who were still at home?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a:t>
            </a:r>
            <a:endParaRPr lang="en-US" dirty="0"/>
          </a:p>
        </p:txBody>
      </p:sp>
      <p:sp>
        <p:nvSpPr>
          <p:cNvPr id="3" name="Content Placeholder 2"/>
          <p:cNvSpPr>
            <a:spLocks noGrp="1"/>
          </p:cNvSpPr>
          <p:nvPr>
            <p:ph sz="quarter" idx="1"/>
          </p:nvPr>
        </p:nvSpPr>
        <p:spPr/>
        <p:txBody>
          <a:bodyPr/>
          <a:lstStyle/>
          <a:p>
            <a:r>
              <a:rPr lang="en-US" dirty="0" smtClean="0"/>
              <a:t>Total war- a war the involves all the resources of a country.  </a:t>
            </a:r>
          </a:p>
          <a:p>
            <a:r>
              <a:rPr lang="en-US" dirty="0" smtClean="0"/>
              <a:t>The mode of fighting during World War I was trench warfare</a:t>
            </a:r>
            <a:endParaRPr lang="en-US" dirty="0"/>
          </a:p>
        </p:txBody>
      </p:sp>
      <p:pic>
        <p:nvPicPr>
          <p:cNvPr id="1026" name="Picture 2" descr="http://diary.piku.org.uk/files/2010/03/3.jpg"/>
          <p:cNvPicPr>
            <a:picLocks noChangeAspect="1" noChangeArrowheads="1"/>
          </p:cNvPicPr>
          <p:nvPr/>
        </p:nvPicPr>
        <p:blipFill>
          <a:blip r:embed="rId2" cstate="print"/>
          <a:srcRect/>
          <a:stretch>
            <a:fillRect/>
          </a:stretch>
        </p:blipFill>
        <p:spPr bwMode="auto">
          <a:xfrm>
            <a:off x="2286000" y="3733800"/>
            <a:ext cx="3962400" cy="28575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uncp.edu/home/rwb/Trenches_WW1_Diagram.gif"/>
          <p:cNvPicPr>
            <a:picLocks noChangeAspect="1" noChangeArrowheads="1"/>
          </p:cNvPicPr>
          <p:nvPr/>
        </p:nvPicPr>
        <p:blipFill>
          <a:blip r:embed="rId2" r:link="rId3" cstate="print"/>
          <a:srcRect/>
          <a:stretch>
            <a:fillRect/>
          </a:stretch>
        </p:blipFill>
        <p:spPr bwMode="auto">
          <a:xfrm>
            <a:off x="295952" y="0"/>
            <a:ext cx="8390848" cy="65603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The U.S.</a:t>
            </a:r>
            <a:endParaRPr lang="en-US" dirty="0"/>
          </a:p>
        </p:txBody>
      </p:sp>
      <p:sp>
        <p:nvSpPr>
          <p:cNvPr id="3" name="Content Placeholder 2"/>
          <p:cNvSpPr>
            <a:spLocks noGrp="1"/>
          </p:cNvSpPr>
          <p:nvPr>
            <p:ph sz="quarter" idx="1"/>
          </p:nvPr>
        </p:nvSpPr>
        <p:spPr/>
        <p:txBody>
          <a:bodyPr/>
          <a:lstStyle/>
          <a:p>
            <a:r>
              <a:rPr lang="en-US" u="sng" dirty="0" smtClean="0"/>
              <a:t>From 1914-1917 the war was at a stalemate.</a:t>
            </a:r>
          </a:p>
          <a:p>
            <a:r>
              <a:rPr lang="en-US" u="sng" dirty="0" smtClean="0"/>
              <a:t>Trench warfare slowed down the war.</a:t>
            </a:r>
          </a:p>
          <a:p>
            <a:r>
              <a:rPr lang="en-US" dirty="0" smtClean="0"/>
              <a:t>When the U.S. entered the war they were able to shift the favor to the allied powers.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All Quiet on the Western Front</a:t>
            </a:r>
            <a:endParaRPr lang="en-US" dirty="0"/>
          </a:p>
        </p:txBody>
      </p:sp>
      <p:sp>
        <p:nvSpPr>
          <p:cNvPr id="3" name="Content Placeholder 2"/>
          <p:cNvSpPr>
            <a:spLocks noGrp="1"/>
          </p:cNvSpPr>
          <p:nvPr>
            <p:ph sz="quarter" idx="1"/>
          </p:nvPr>
        </p:nvSpPr>
        <p:spPr/>
        <p:txBody>
          <a:bodyPr/>
          <a:lstStyle/>
          <a:p>
            <a:r>
              <a:rPr lang="en-US" dirty="0" smtClean="0"/>
              <a:t>As you watch write down at least 5 words or phrases that describe trench warfare.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1143000"/>
          </a:xfrm>
        </p:spPr>
        <p:txBody>
          <a:bodyPr/>
          <a:lstStyle/>
          <a:p>
            <a:r>
              <a:rPr lang="en-US" dirty="0" smtClean="0"/>
              <a:t>Propaganda</a:t>
            </a:r>
            <a:endParaRPr lang="en-US" dirty="0"/>
          </a:p>
        </p:txBody>
      </p:sp>
      <p:sp>
        <p:nvSpPr>
          <p:cNvPr id="3" name="Content Placeholder 2"/>
          <p:cNvSpPr>
            <a:spLocks noGrp="1"/>
          </p:cNvSpPr>
          <p:nvPr>
            <p:ph sz="quarter" idx="1"/>
          </p:nvPr>
        </p:nvSpPr>
        <p:spPr>
          <a:xfrm>
            <a:off x="228600" y="1600200"/>
            <a:ext cx="5334000" cy="4953000"/>
          </a:xfrm>
        </p:spPr>
        <p:txBody>
          <a:bodyPr>
            <a:normAutofit/>
          </a:bodyPr>
          <a:lstStyle/>
          <a:p>
            <a:r>
              <a:rPr lang="en-US" sz="4400" u="sng" dirty="0" smtClean="0"/>
              <a:t>A form of communication that is aimed at influencing the attitude of a person or community toward some cause or position.</a:t>
            </a:r>
            <a:endParaRPr lang="en-US" sz="4400" u="sng" dirty="0"/>
          </a:p>
        </p:txBody>
      </p:sp>
      <p:pic>
        <p:nvPicPr>
          <p:cNvPr id="27650" name="Picture 2" descr="http://z.about.com/d/politicalhumor/1/0/b/O/propaganda_attackiraq.jpg"/>
          <p:cNvPicPr>
            <a:picLocks noChangeAspect="1" noChangeArrowheads="1"/>
          </p:cNvPicPr>
          <p:nvPr/>
        </p:nvPicPr>
        <p:blipFill>
          <a:blip r:embed="rId2" cstate="print"/>
          <a:srcRect/>
          <a:stretch>
            <a:fillRect/>
          </a:stretch>
        </p:blipFill>
        <p:spPr bwMode="auto">
          <a:xfrm>
            <a:off x="5810250" y="457200"/>
            <a:ext cx="3333750" cy="57245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1791</TotalTime>
  <Words>545</Words>
  <Application>Microsoft Office PowerPoint</Application>
  <PresentationFormat>On-screen Show (4:3)</PresentationFormat>
  <Paragraphs>57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World War I</vt:lpstr>
      <vt:lpstr>Warm-up</vt:lpstr>
      <vt:lpstr>Announcements</vt:lpstr>
      <vt:lpstr>Question of the Day</vt:lpstr>
      <vt:lpstr>World War I</vt:lpstr>
      <vt:lpstr>Slide 6</vt:lpstr>
      <vt:lpstr>World War I: The U.S.</vt:lpstr>
      <vt:lpstr>All Quiet on the Western Front</vt:lpstr>
      <vt:lpstr>Propaganda</vt:lpstr>
      <vt:lpstr>Slide 10</vt:lpstr>
      <vt:lpstr>Slide 11</vt:lpstr>
      <vt:lpstr>Slide 12</vt:lpstr>
      <vt:lpstr>Slide 13</vt:lpstr>
      <vt:lpstr>Vocab. Cont.</vt:lpstr>
      <vt:lpstr>Opposition to the War</vt:lpstr>
      <vt:lpstr>Court Cases</vt:lpstr>
      <vt:lpstr>World War I on the home front</vt:lpstr>
      <vt:lpstr>Limitation of Civil Liberties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War I</dc:title>
  <dc:creator>Sejal</dc:creator>
  <cp:lastModifiedBy>Sejal</cp:lastModifiedBy>
  <cp:revision>9</cp:revision>
  <dcterms:created xsi:type="dcterms:W3CDTF">2010-11-28T18:03:49Z</dcterms:created>
  <dcterms:modified xsi:type="dcterms:W3CDTF">2011-05-03T12:14:32Z</dcterms:modified>
</cp:coreProperties>
</file>